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0"/>
  </p:notesMasterIdLst>
  <p:sldIdLst>
    <p:sldId id="266" r:id="rId2"/>
    <p:sldId id="285" r:id="rId3"/>
    <p:sldId id="284" r:id="rId4"/>
    <p:sldId id="286" r:id="rId5"/>
    <p:sldId id="287" r:id="rId6"/>
    <p:sldId id="288" r:id="rId7"/>
    <p:sldId id="290" r:id="rId8"/>
    <p:sldId id="26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6/9/2023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Data Architecture</a:t>
            </a:r>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4" name="TextBox 3"/>
          <p:cNvSpPr txBox="1"/>
          <p:nvPr/>
        </p:nvSpPr>
        <p:spPr>
          <a:xfrm>
            <a:off x="6781800" y="5029200"/>
            <a:ext cx="5121031" cy="646331"/>
          </a:xfrm>
          <a:prstGeom prst="rect">
            <a:avLst/>
          </a:prstGeom>
          <a:noFill/>
        </p:spPr>
        <p:txBody>
          <a:bodyPr wrap="square" rtlCol="0">
            <a:spAutoFit/>
          </a:bodyPr>
          <a:lstStyle/>
          <a:p>
            <a:r>
              <a:rPr lang="en-US" dirty="0" smtClean="0"/>
              <a:t>Adapted from Fundamentals of Data Engineering</a:t>
            </a:r>
          </a:p>
          <a:p>
            <a:r>
              <a:rPr lang="en-US" dirty="0" smtClean="0"/>
              <a:t>by Joe Reis and Matt Housley</a:t>
            </a:r>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Architecture</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IN" dirty="0" smtClean="0"/>
              <a:t>“Never shoot for the best architecture but rather the least worst architecture” 	</a:t>
            </a:r>
          </a:p>
          <a:p>
            <a:pPr marL="0" indent="0">
              <a:buNone/>
            </a:pPr>
            <a:r>
              <a:rPr lang="en-IN" dirty="0" smtClean="0"/>
              <a:t>	- Mark Richards and Neal Ford, Fundamentals of Software Architecture</a:t>
            </a:r>
          </a:p>
          <a:p>
            <a:endParaRPr lang="en-IN" dirty="0"/>
          </a:p>
          <a:p>
            <a:r>
              <a:rPr lang="en-IN" dirty="0" smtClean="0"/>
              <a:t>“Architecture represents the significant design decisions that shape a system, where </a:t>
            </a:r>
            <a:r>
              <a:rPr lang="en-IN" dirty="0" smtClean="0">
                <a:solidFill>
                  <a:srgbClr val="FF0000"/>
                </a:solidFill>
              </a:rPr>
              <a:t>significant</a:t>
            </a:r>
            <a:r>
              <a:rPr lang="en-IN" dirty="0" smtClean="0"/>
              <a:t> is measure by cost of change”. – Grady </a:t>
            </a:r>
            <a:r>
              <a:rPr lang="en-IN" dirty="0" err="1" smtClean="0"/>
              <a:t>Booch</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Data Architecture</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IN" dirty="0" smtClean="0">
                <a:solidFill>
                  <a:srgbClr val="FF0000"/>
                </a:solidFill>
              </a:rPr>
              <a:t>Reflects current and future state of data systems </a:t>
            </a:r>
          </a:p>
          <a:p>
            <a:pPr lvl="1">
              <a:buFont typeface="Courier New" panose="02070309020205020404" pitchFamily="49" charset="0"/>
              <a:buChar char="o"/>
            </a:pPr>
            <a:r>
              <a:rPr lang="en-IN" dirty="0" smtClean="0"/>
              <a:t>That supports organization’s long-term data needs and strategy</a:t>
            </a:r>
          </a:p>
          <a:p>
            <a:endParaRPr lang="en-IN" dirty="0"/>
          </a:p>
          <a:p>
            <a:r>
              <a:rPr lang="en-IN" dirty="0" smtClean="0"/>
              <a:t>Data requirements changes rapidly </a:t>
            </a:r>
          </a:p>
          <a:p>
            <a:pPr lvl="1">
              <a:buFont typeface="Courier New" panose="02070309020205020404" pitchFamily="49" charset="0"/>
              <a:buChar char="o"/>
            </a:pPr>
            <a:r>
              <a:rPr lang="en-IN" dirty="0" smtClean="0"/>
              <a:t>New tools and practices seem to arrive on a near-daily basis </a:t>
            </a:r>
          </a:p>
          <a:p>
            <a:pPr lvl="1">
              <a:buFont typeface="Courier New" panose="02070309020205020404" pitchFamily="49" charset="0"/>
              <a:buChar char="o"/>
            </a:pPr>
            <a:r>
              <a:rPr lang="en-IN" dirty="0" smtClean="0"/>
              <a:t>Gives rise to the need of understanding good data architecture </a:t>
            </a:r>
          </a:p>
          <a:p>
            <a:endParaRPr lang="en-IN" dirty="0"/>
          </a:p>
          <a:p>
            <a:r>
              <a:rPr lang="en-IN" dirty="0" smtClean="0"/>
              <a:t>Needs to understand needs of business and gather requirements for new use cases</a:t>
            </a:r>
          </a:p>
          <a:p>
            <a:r>
              <a:rPr lang="en-IN" dirty="0" smtClean="0"/>
              <a:t>Needs to translates requirements to design new ways to capture and serve data </a:t>
            </a:r>
          </a:p>
          <a:p>
            <a:pPr lvl="1">
              <a:buFont typeface="Courier New" panose="02070309020205020404" pitchFamily="49" charset="0"/>
              <a:buChar char="o"/>
            </a:pPr>
            <a:r>
              <a:rPr lang="en-IN" dirty="0" smtClean="0">
                <a:solidFill>
                  <a:srgbClr val="FF0000"/>
                </a:solidFill>
              </a:rPr>
              <a:t>Knowing the trade-offs with design patterns, technologies and tools in source systems, ingestion, </a:t>
            </a:r>
            <a:endParaRPr lang="en-IN" dirty="0" smtClean="0">
              <a:solidFill>
                <a:srgbClr val="FF0000"/>
              </a:solidFill>
            </a:endParaRPr>
          </a:p>
          <a:p>
            <a:pPr marL="457200" lvl="1" indent="0">
              <a:buNone/>
            </a:pPr>
            <a:r>
              <a:rPr lang="en-IN" dirty="0">
                <a:solidFill>
                  <a:srgbClr val="FF0000"/>
                </a:solidFill>
              </a:rPr>
              <a:t> </a:t>
            </a:r>
            <a:r>
              <a:rPr lang="en-IN" dirty="0" smtClean="0">
                <a:solidFill>
                  <a:srgbClr val="FF0000"/>
                </a:solidFill>
              </a:rPr>
              <a:t>   </a:t>
            </a:r>
            <a:r>
              <a:rPr lang="en-IN" dirty="0" smtClean="0">
                <a:solidFill>
                  <a:srgbClr val="FF0000"/>
                </a:solidFill>
              </a:rPr>
              <a:t>storage</a:t>
            </a:r>
            <a:r>
              <a:rPr lang="en-IN" dirty="0" smtClean="0">
                <a:solidFill>
                  <a:srgbClr val="FF0000"/>
                </a:solidFill>
              </a:rPr>
              <a:t>, transformation and serving data</a:t>
            </a:r>
          </a:p>
          <a:p>
            <a:pPr lvl="1">
              <a:buFont typeface="Courier New" panose="02070309020205020404" pitchFamily="49" charset="0"/>
              <a:buChar char="o"/>
            </a:pPr>
            <a:endParaRPr lang="en-IN" dirty="0">
              <a:solidFill>
                <a:srgbClr val="FF0000"/>
              </a:solidFill>
            </a:endParaRPr>
          </a:p>
          <a:p>
            <a:pPr lvl="1">
              <a:buFont typeface="Courier New" panose="02070309020205020404" pitchFamily="49" charset="0"/>
              <a:buChar char="o"/>
            </a:pPr>
            <a:endParaRPr lang="en-IN" dirty="0" smtClean="0">
              <a:solidFill>
                <a:srgbClr val="FF0000"/>
              </a:solidFill>
            </a:endParaRPr>
          </a:p>
          <a:p>
            <a:pPr lvl="1">
              <a:buFont typeface="Courier New" panose="02070309020205020404" pitchFamily="49" charset="0"/>
              <a:buChar char="o"/>
            </a:pPr>
            <a:r>
              <a:rPr lang="en-IN" dirty="0" smtClean="0">
                <a:solidFill>
                  <a:srgbClr val="FF0000"/>
                </a:solidFill>
              </a:rPr>
              <a:t>Successful data engineering is build upon rock-solid data architecture!</a:t>
            </a:r>
            <a:endParaRPr lang="en-IN" dirty="0">
              <a:solidFill>
                <a:srgbClr val="FF0000"/>
              </a:solidFill>
            </a:endParaRPr>
          </a:p>
        </p:txBody>
      </p:sp>
      <p:sp>
        <p:nvSpPr>
          <p:cNvPr id="4" name="Text Placeholder 3"/>
          <p:cNvSpPr>
            <a:spLocks noGrp="1"/>
          </p:cNvSpPr>
          <p:nvPr>
            <p:ph type="body" sz="quarter" idx="14"/>
          </p:nvPr>
        </p:nvSpPr>
        <p:spPr/>
        <p:txBody>
          <a:bodyPr/>
          <a:lstStyle/>
          <a:p>
            <a:r>
              <a:rPr lang="en-IN" dirty="0" smtClean="0"/>
              <a:t>Need</a:t>
            </a:r>
            <a:endParaRPr lang="en-IN"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Enterprise Architecture</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IN" sz="1400" dirty="0" smtClean="0"/>
              <a:t>Has many subsets, including business, technical, application and data </a:t>
            </a:r>
          </a:p>
          <a:p>
            <a:pPr lvl="1">
              <a:buFont typeface="Courier New" panose="02070309020205020404" pitchFamily="49" charset="0"/>
              <a:buChar char="o"/>
            </a:pPr>
            <a:r>
              <a:rPr lang="en-IN" sz="1400" dirty="0" smtClean="0"/>
              <a:t>Many frameworks and resources are devoted to enterprise architecture</a:t>
            </a:r>
          </a:p>
          <a:p>
            <a:endParaRPr lang="en-IN" sz="1400" dirty="0"/>
          </a:p>
          <a:p>
            <a:r>
              <a:rPr lang="en-IN" sz="1400" dirty="0" smtClean="0"/>
              <a:t>Per TOGAF (The Open Group Architecture Framework) </a:t>
            </a:r>
          </a:p>
          <a:p>
            <a:pPr lvl="1">
              <a:buFont typeface="Courier New" panose="02070309020205020404" pitchFamily="49" charset="0"/>
              <a:buChar char="o"/>
            </a:pPr>
            <a:r>
              <a:rPr lang="en-IN" sz="1400" dirty="0" smtClean="0"/>
              <a:t>The term “enterprise” in the context of “enterprise architecture” can denote an entire enterprise – encompassing all of its information and technology services, processes and infrastructure – or a specific domain within enterprise. In both cases, architecture crosses multiple systems and multiple functional groups within enterprise. </a:t>
            </a:r>
          </a:p>
          <a:p>
            <a:endParaRPr lang="en-IN" sz="1400" dirty="0"/>
          </a:p>
          <a:p>
            <a:r>
              <a:rPr lang="en-IN" sz="1400" dirty="0" smtClean="0"/>
              <a:t>Per Gartner</a:t>
            </a:r>
          </a:p>
          <a:p>
            <a:pPr lvl="1">
              <a:buFont typeface="Courier New" panose="02070309020205020404" pitchFamily="49" charset="0"/>
              <a:buChar char="o"/>
            </a:pPr>
            <a:r>
              <a:rPr lang="en-IN" sz="1400" dirty="0" smtClean="0"/>
              <a:t>Enterprise architecture (EA) is a discipline for proactively and holistically leading enterprise responses to disruptive forces by identifying and analysing the execution of change toward desired business vision and outcomes. EA delivers value by presenting business and IT leaders with signature-ready recommendations for adjusting policies and projects to achieve targeted outcomes that capitalize on relevant disruptions.	</a:t>
            </a:r>
          </a:p>
          <a:p>
            <a:pPr lvl="1">
              <a:buFont typeface="Courier New" panose="02070309020205020404" pitchFamily="49" charset="0"/>
              <a:buChar char="o"/>
            </a:pPr>
            <a:endParaRPr lang="en-IN" sz="1400" dirty="0"/>
          </a:p>
          <a:p>
            <a:r>
              <a:rPr lang="en-IN" sz="1400" dirty="0" smtClean="0"/>
              <a:t>Per EABOK (Enterprise Architecture Book of Knowledge) </a:t>
            </a:r>
          </a:p>
          <a:p>
            <a:pPr lvl="1">
              <a:buFont typeface="Courier New" panose="02070309020205020404" pitchFamily="49" charset="0"/>
              <a:buChar char="o"/>
            </a:pPr>
            <a:r>
              <a:rPr lang="en-IN" sz="1400" dirty="0" smtClean="0"/>
              <a:t>EA is an organizational model; an abstract representation of an Enterprise that aligns strategy, operations and technology to create a roadmap for success. </a:t>
            </a:r>
            <a:endParaRPr lang="en-IN" sz="1400" dirty="0"/>
          </a:p>
        </p:txBody>
      </p:sp>
      <p:sp>
        <p:nvSpPr>
          <p:cNvPr id="4" name="Text Placeholder 3"/>
          <p:cNvSpPr>
            <a:spLocks noGrp="1"/>
          </p:cNvSpPr>
          <p:nvPr>
            <p:ph type="body" sz="quarter" idx="14"/>
          </p:nvPr>
        </p:nvSpPr>
        <p:spPr/>
        <p:txBody>
          <a:bodyPr/>
          <a:lstStyle/>
          <a:p>
            <a:r>
              <a:rPr lang="en-IN" dirty="0" smtClean="0"/>
              <a:t>Defined</a:t>
            </a:r>
            <a:endParaRPr lang="en-IN" dirty="0"/>
          </a:p>
        </p:txBody>
      </p:sp>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Enterprise </a:t>
            </a:r>
            <a:r>
              <a:rPr lang="en-IN" dirty="0" smtClean="0"/>
              <a:t>Architecture(2)</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IN" dirty="0" smtClean="0"/>
              <a:t>Common threads </a:t>
            </a:r>
            <a:endParaRPr lang="en-IN" dirty="0"/>
          </a:p>
          <a:p>
            <a:pPr lvl="1">
              <a:buFont typeface="Courier New" panose="02070309020205020404" pitchFamily="49" charset="0"/>
              <a:buChar char="o"/>
            </a:pPr>
            <a:r>
              <a:rPr lang="en-IN" dirty="0" smtClean="0"/>
              <a:t>Change </a:t>
            </a:r>
          </a:p>
          <a:p>
            <a:pPr lvl="1">
              <a:buFont typeface="Courier New" panose="02070309020205020404" pitchFamily="49" charset="0"/>
              <a:buChar char="o"/>
            </a:pPr>
            <a:r>
              <a:rPr lang="en-IN" dirty="0" smtClean="0"/>
              <a:t>Alignment</a:t>
            </a:r>
          </a:p>
          <a:p>
            <a:pPr lvl="1">
              <a:buFont typeface="Courier New" panose="02070309020205020404" pitchFamily="49" charset="0"/>
              <a:buChar char="o"/>
            </a:pPr>
            <a:r>
              <a:rPr lang="en-IN" dirty="0" smtClean="0"/>
              <a:t>Organization</a:t>
            </a:r>
          </a:p>
          <a:p>
            <a:pPr lvl="1">
              <a:buFont typeface="Courier New" panose="02070309020205020404" pitchFamily="49" charset="0"/>
              <a:buChar char="o"/>
            </a:pPr>
            <a:r>
              <a:rPr lang="en-IN" dirty="0" smtClean="0"/>
              <a:t>Opportunities </a:t>
            </a:r>
          </a:p>
          <a:p>
            <a:pPr lvl="1">
              <a:buFont typeface="Courier New" panose="02070309020205020404" pitchFamily="49" charset="0"/>
              <a:buChar char="o"/>
            </a:pPr>
            <a:r>
              <a:rPr lang="en-IN" dirty="0" smtClean="0"/>
              <a:t>Problem-serving</a:t>
            </a:r>
          </a:p>
          <a:p>
            <a:pPr lvl="1">
              <a:buFont typeface="Courier New" panose="02070309020205020404" pitchFamily="49" charset="0"/>
              <a:buChar char="o"/>
            </a:pPr>
            <a:r>
              <a:rPr lang="en-IN" dirty="0" smtClean="0"/>
              <a:t>Migration</a:t>
            </a:r>
          </a:p>
          <a:p>
            <a:endParaRPr lang="en-IN" dirty="0"/>
          </a:p>
          <a:p>
            <a:r>
              <a:rPr lang="en-IN" dirty="0" smtClean="0"/>
              <a:t>Enterprise Architecture is the design of systems to support </a:t>
            </a:r>
            <a:r>
              <a:rPr lang="en-IN" i="1" dirty="0" smtClean="0">
                <a:solidFill>
                  <a:srgbClr val="FF0000"/>
                </a:solidFill>
              </a:rPr>
              <a:t>change in enterprise</a:t>
            </a:r>
            <a:r>
              <a:rPr lang="en-IN" dirty="0" smtClean="0"/>
              <a:t>, achieved by </a:t>
            </a:r>
            <a:r>
              <a:rPr lang="en-IN" i="1" dirty="0" smtClean="0">
                <a:solidFill>
                  <a:srgbClr val="FF0000"/>
                </a:solidFill>
              </a:rPr>
              <a:t>flexible and reversible decisions </a:t>
            </a:r>
            <a:r>
              <a:rPr lang="en-IN" dirty="0" smtClean="0"/>
              <a:t>reached through careful </a:t>
            </a:r>
            <a:r>
              <a:rPr lang="en-IN" i="1" dirty="0" smtClean="0">
                <a:solidFill>
                  <a:srgbClr val="FF0000"/>
                </a:solidFill>
              </a:rPr>
              <a:t>evaluation of trade-offs</a:t>
            </a:r>
            <a:r>
              <a:rPr lang="en-IN" dirty="0" smtClean="0"/>
              <a:t>. </a:t>
            </a:r>
          </a:p>
        </p:txBody>
      </p:sp>
      <p:sp>
        <p:nvSpPr>
          <p:cNvPr id="4" name="Text Placeholder 3"/>
          <p:cNvSpPr>
            <a:spLocks noGrp="1"/>
          </p:cNvSpPr>
          <p:nvPr>
            <p:ph type="body" sz="quarter" idx="14"/>
          </p:nvPr>
        </p:nvSpPr>
        <p:spPr/>
        <p:txBody>
          <a:bodyPr/>
          <a:lstStyle/>
          <a:p>
            <a:r>
              <a:rPr lang="en-IN" dirty="0" smtClean="0"/>
              <a:t>Definition</a:t>
            </a:r>
            <a:endParaRPr lang="en-IN" dirty="0"/>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a:t>
            </a:r>
            <a:r>
              <a:rPr lang="en-IN" dirty="0" smtClean="0"/>
              <a:t>Architecture(2)</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IN" dirty="0" smtClean="0"/>
              <a:t>Per TOGAF</a:t>
            </a:r>
          </a:p>
          <a:p>
            <a:pPr lvl="1">
              <a:buFont typeface="Courier New" panose="02070309020205020404" pitchFamily="49" charset="0"/>
              <a:buChar char="o"/>
            </a:pPr>
            <a:r>
              <a:rPr lang="en-IN" dirty="0" smtClean="0"/>
              <a:t>A description of the structure and interaction of the enterprise’s major types and sources of data, logical data assets, physical data assets and data management resources. </a:t>
            </a:r>
          </a:p>
          <a:p>
            <a:endParaRPr lang="en-IN" dirty="0"/>
          </a:p>
          <a:p>
            <a:r>
              <a:rPr lang="en-IN" dirty="0" smtClean="0"/>
              <a:t>Per DAMA DMBOK ( Data Management Book of Knowledge)</a:t>
            </a:r>
          </a:p>
          <a:p>
            <a:pPr lvl="1">
              <a:buFont typeface="Courier New" panose="02070309020205020404" pitchFamily="49" charset="0"/>
              <a:buChar char="o"/>
            </a:pPr>
            <a:r>
              <a:rPr lang="en-IN" dirty="0" smtClean="0"/>
              <a:t>Identifying the data needs of the enterprise and designing and maintaining the master blueprint to meet </a:t>
            </a:r>
            <a:endParaRPr lang="en-IN" dirty="0" smtClean="0"/>
          </a:p>
          <a:p>
            <a:pPr marL="457200" lvl="1" indent="0">
              <a:buNone/>
            </a:pPr>
            <a:r>
              <a:rPr lang="en-IN" dirty="0"/>
              <a:t> </a:t>
            </a:r>
            <a:r>
              <a:rPr lang="en-IN" dirty="0" smtClean="0"/>
              <a:t>   </a:t>
            </a:r>
            <a:r>
              <a:rPr lang="en-IN" dirty="0" smtClean="0"/>
              <a:t>those </a:t>
            </a:r>
            <a:r>
              <a:rPr lang="en-IN" dirty="0" smtClean="0"/>
              <a:t>needs. Using master blueprints to guide data integration, control data assets and align data </a:t>
            </a:r>
            <a:endParaRPr lang="en-IN" dirty="0" smtClean="0"/>
          </a:p>
          <a:p>
            <a:pPr marL="457200" lvl="1" indent="0">
              <a:buNone/>
            </a:pPr>
            <a:r>
              <a:rPr lang="en-IN" dirty="0"/>
              <a:t> </a:t>
            </a:r>
            <a:r>
              <a:rPr lang="en-IN" dirty="0" smtClean="0"/>
              <a:t>   </a:t>
            </a:r>
            <a:r>
              <a:rPr lang="en-IN" dirty="0" smtClean="0"/>
              <a:t>investments </a:t>
            </a:r>
            <a:r>
              <a:rPr lang="en-IN" dirty="0" smtClean="0"/>
              <a:t>with business strategy. </a:t>
            </a:r>
          </a:p>
          <a:p>
            <a:endParaRPr lang="en-IN" dirty="0"/>
          </a:p>
          <a:p>
            <a:r>
              <a:rPr lang="en-IN" dirty="0" smtClean="0"/>
              <a:t>Definition</a:t>
            </a:r>
          </a:p>
          <a:p>
            <a:pPr lvl="1">
              <a:buFont typeface="Courier New" panose="02070309020205020404" pitchFamily="49" charset="0"/>
              <a:buChar char="o"/>
            </a:pPr>
            <a:r>
              <a:rPr lang="en-IN" dirty="0" smtClean="0"/>
              <a:t>Data architecture is design of systems to </a:t>
            </a:r>
            <a:r>
              <a:rPr lang="en-IN" i="1" dirty="0" smtClean="0">
                <a:solidFill>
                  <a:srgbClr val="FF0000"/>
                </a:solidFill>
              </a:rPr>
              <a:t>support evolving data needs of an enterprise</a:t>
            </a:r>
            <a:r>
              <a:rPr lang="en-IN" dirty="0" smtClean="0"/>
              <a:t>, achieved </a:t>
            </a:r>
            <a:r>
              <a:rPr lang="en-IN" i="1" dirty="0" smtClean="0">
                <a:solidFill>
                  <a:srgbClr val="FF0000"/>
                </a:solidFill>
              </a:rPr>
              <a:t>by </a:t>
            </a:r>
            <a:endParaRPr lang="en-IN" i="1" dirty="0" smtClean="0">
              <a:solidFill>
                <a:srgbClr val="FF0000"/>
              </a:solidFill>
            </a:endParaRPr>
          </a:p>
          <a:p>
            <a:pPr marL="457200" lvl="1" indent="0">
              <a:buNone/>
            </a:pPr>
            <a:r>
              <a:rPr lang="en-IN" i="1" dirty="0">
                <a:solidFill>
                  <a:srgbClr val="FF0000"/>
                </a:solidFill>
              </a:rPr>
              <a:t> </a:t>
            </a:r>
            <a:r>
              <a:rPr lang="en-IN" i="1" dirty="0" smtClean="0">
                <a:solidFill>
                  <a:srgbClr val="FF0000"/>
                </a:solidFill>
              </a:rPr>
              <a:t>   </a:t>
            </a:r>
            <a:r>
              <a:rPr lang="en-IN" i="1" dirty="0" smtClean="0">
                <a:solidFill>
                  <a:srgbClr val="FF0000"/>
                </a:solidFill>
              </a:rPr>
              <a:t>flexible </a:t>
            </a:r>
            <a:r>
              <a:rPr lang="en-IN" i="1" dirty="0" smtClean="0">
                <a:solidFill>
                  <a:srgbClr val="FF0000"/>
                </a:solidFill>
              </a:rPr>
              <a:t>and reversible decisions</a:t>
            </a:r>
            <a:r>
              <a:rPr lang="en-IN" dirty="0" smtClean="0"/>
              <a:t> reached through </a:t>
            </a:r>
            <a:r>
              <a:rPr lang="en-IN" i="1" dirty="0" smtClean="0">
                <a:solidFill>
                  <a:srgbClr val="FF0000"/>
                </a:solidFill>
              </a:rPr>
              <a:t>a careful evaluation of trade-offs</a:t>
            </a:r>
            <a:r>
              <a:rPr lang="en-IN" dirty="0" smtClean="0"/>
              <a:t>. </a:t>
            </a:r>
            <a:endParaRPr lang="en-IN" dirty="0"/>
          </a:p>
        </p:txBody>
      </p:sp>
      <p:sp>
        <p:nvSpPr>
          <p:cNvPr id="4" name="Text Placeholder 3"/>
          <p:cNvSpPr>
            <a:spLocks noGrp="1"/>
          </p:cNvSpPr>
          <p:nvPr>
            <p:ph type="body" sz="quarter" idx="14"/>
          </p:nvPr>
        </p:nvSpPr>
        <p:spPr/>
        <p:txBody>
          <a:bodyPr/>
          <a:lstStyle/>
          <a:p>
            <a:r>
              <a:rPr lang="en-IN" dirty="0" smtClean="0"/>
              <a:t>Defined</a:t>
            </a:r>
            <a:endParaRPr lang="en-IN" dirty="0"/>
          </a:p>
        </p:txBody>
      </p:sp>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a:t>
            </a:r>
            <a:r>
              <a:rPr lang="en-IN" dirty="0" smtClean="0"/>
              <a:t>Architecture(3)</a:t>
            </a:r>
            <a:endParaRPr lang="en-IN" dirty="0"/>
          </a:p>
        </p:txBody>
      </p:sp>
      <p:sp>
        <p:nvSpPr>
          <p:cNvPr id="3" name="Text Placeholder 2"/>
          <p:cNvSpPr>
            <a:spLocks noGrp="1"/>
          </p:cNvSpPr>
          <p:nvPr>
            <p:ph type="body" sz="quarter" idx="13"/>
          </p:nvPr>
        </p:nvSpPr>
        <p:spPr>
          <a:xfrm>
            <a:off x="857739" y="1600201"/>
            <a:ext cx="10160000" cy="4648199"/>
          </a:xfrm>
        </p:spPr>
        <p:txBody>
          <a:bodyPr>
            <a:normAutofit/>
          </a:bodyPr>
          <a:lstStyle/>
          <a:p>
            <a:r>
              <a:rPr lang="en-IN" dirty="0" smtClean="0">
                <a:solidFill>
                  <a:srgbClr val="FF0000"/>
                </a:solidFill>
              </a:rPr>
              <a:t>Operational and Technical </a:t>
            </a:r>
          </a:p>
          <a:p>
            <a:endParaRPr lang="en-IN" dirty="0"/>
          </a:p>
          <a:p>
            <a:r>
              <a:rPr lang="en-IN" dirty="0" smtClean="0"/>
              <a:t>Operational Architecture</a:t>
            </a:r>
          </a:p>
          <a:p>
            <a:pPr lvl="1">
              <a:buFont typeface="Courier New" panose="02070309020205020404" pitchFamily="49" charset="0"/>
              <a:buChar char="o"/>
            </a:pPr>
            <a:r>
              <a:rPr lang="en-IN" dirty="0" smtClean="0"/>
              <a:t>Encompasses the functional requirements of what needs to happen related to people, processes and </a:t>
            </a:r>
            <a:endParaRPr lang="en-IN" dirty="0" smtClean="0"/>
          </a:p>
          <a:p>
            <a:pPr marL="457200" lvl="1" indent="0">
              <a:buNone/>
            </a:pPr>
            <a:r>
              <a:rPr lang="en-IN" dirty="0"/>
              <a:t> </a:t>
            </a:r>
            <a:r>
              <a:rPr lang="en-IN" dirty="0" smtClean="0"/>
              <a:t>   </a:t>
            </a:r>
            <a:r>
              <a:rPr lang="en-IN" dirty="0" smtClean="0"/>
              <a:t>technology </a:t>
            </a:r>
            <a:endParaRPr lang="en-IN" dirty="0" smtClean="0"/>
          </a:p>
          <a:p>
            <a:pPr lvl="2">
              <a:buFont typeface="Courier New" panose="02070309020205020404" pitchFamily="49" charset="0"/>
              <a:buChar char="o"/>
            </a:pPr>
            <a:r>
              <a:rPr lang="en-IN" dirty="0" smtClean="0"/>
              <a:t>What business processes does the data serve?</a:t>
            </a:r>
          </a:p>
          <a:p>
            <a:pPr lvl="2">
              <a:buFont typeface="Courier New" panose="02070309020205020404" pitchFamily="49" charset="0"/>
              <a:buChar char="o"/>
            </a:pPr>
            <a:r>
              <a:rPr lang="en-IN" dirty="0" smtClean="0"/>
              <a:t>How does organization manages data quality? </a:t>
            </a:r>
          </a:p>
          <a:p>
            <a:pPr lvl="1">
              <a:buFont typeface="Courier New" panose="02070309020205020404" pitchFamily="49" charset="0"/>
              <a:buChar char="o"/>
            </a:pPr>
            <a:r>
              <a:rPr lang="en-IN" dirty="0" smtClean="0">
                <a:solidFill>
                  <a:srgbClr val="FF0000"/>
                </a:solidFill>
              </a:rPr>
              <a:t>Describes what needs to be done</a:t>
            </a:r>
          </a:p>
          <a:p>
            <a:endParaRPr lang="en-IN" dirty="0"/>
          </a:p>
          <a:p>
            <a:r>
              <a:rPr lang="en-IN" dirty="0" smtClean="0"/>
              <a:t>Technical Architecture </a:t>
            </a:r>
          </a:p>
          <a:p>
            <a:pPr lvl="1">
              <a:buFont typeface="Courier New" panose="02070309020205020404" pitchFamily="49" charset="0"/>
              <a:buChar char="o"/>
            </a:pPr>
            <a:r>
              <a:rPr lang="en-IN" dirty="0" smtClean="0"/>
              <a:t>Outlines how data is ingested, stored, transformed and served along the data </a:t>
            </a:r>
            <a:r>
              <a:rPr lang="en-IN" smtClean="0"/>
              <a:t>engineering </a:t>
            </a:r>
            <a:r>
              <a:rPr lang="en-IN" smtClean="0"/>
              <a:t>life </a:t>
            </a:r>
            <a:r>
              <a:rPr lang="en-IN" dirty="0" smtClean="0"/>
              <a:t>cycle</a:t>
            </a:r>
          </a:p>
          <a:p>
            <a:pPr lvl="2">
              <a:buFont typeface="Courier New" panose="02070309020205020404" pitchFamily="49" charset="0"/>
              <a:buChar char="o"/>
            </a:pPr>
            <a:r>
              <a:rPr lang="en-IN" dirty="0" smtClean="0"/>
              <a:t>How will you move 10 TB of data every hour from source database to data lake?</a:t>
            </a:r>
          </a:p>
          <a:p>
            <a:pPr lvl="1">
              <a:buFont typeface="Courier New" panose="02070309020205020404" pitchFamily="49" charset="0"/>
              <a:buChar char="o"/>
            </a:pPr>
            <a:r>
              <a:rPr lang="en-IN" dirty="0" smtClean="0">
                <a:solidFill>
                  <a:srgbClr val="FF0000"/>
                </a:solidFill>
              </a:rPr>
              <a:t>Describes how it will happen</a:t>
            </a:r>
          </a:p>
          <a:p>
            <a:endParaRPr lang="en-IN" dirty="0"/>
          </a:p>
        </p:txBody>
      </p:sp>
      <p:sp>
        <p:nvSpPr>
          <p:cNvPr id="4" name="Text Placeholder 3"/>
          <p:cNvSpPr>
            <a:spLocks noGrp="1"/>
          </p:cNvSpPr>
          <p:nvPr>
            <p:ph type="body" sz="quarter" idx="14"/>
          </p:nvPr>
        </p:nvSpPr>
        <p:spPr/>
        <p:txBody>
          <a:bodyPr/>
          <a:lstStyle/>
          <a:p>
            <a:r>
              <a:rPr lang="en-IN" dirty="0" smtClean="0"/>
              <a:t>Other Aspects</a:t>
            </a:r>
            <a:endParaRPr lang="en-IN" dirty="0"/>
          </a:p>
        </p:txBody>
      </p:sp>
      <p:sp>
        <p:nvSpPr>
          <p:cNvPr id="5" name="Rounded Rectangle 4"/>
          <p:cNvSpPr/>
          <p:nvPr/>
        </p:nvSpPr>
        <p:spPr>
          <a:xfrm>
            <a:off x="6553200" y="1143000"/>
            <a:ext cx="4191000" cy="13715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ounded Rectangle 5"/>
          <p:cNvSpPr/>
          <p:nvPr/>
        </p:nvSpPr>
        <p:spPr>
          <a:xfrm>
            <a:off x="6842370" y="1600201"/>
            <a:ext cx="1600200" cy="6095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Operational</a:t>
            </a:r>
            <a:endParaRPr lang="en-US" dirty="0"/>
          </a:p>
        </p:txBody>
      </p:sp>
      <p:sp>
        <p:nvSpPr>
          <p:cNvPr id="7" name="Rounded Rectangle 6"/>
          <p:cNvSpPr/>
          <p:nvPr/>
        </p:nvSpPr>
        <p:spPr>
          <a:xfrm>
            <a:off x="8983785" y="1568208"/>
            <a:ext cx="1219200" cy="6095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t>Technical</a:t>
            </a:r>
            <a:endParaRPr lang="en-US" dirty="0"/>
          </a:p>
        </p:txBody>
      </p:sp>
      <p:sp>
        <p:nvSpPr>
          <p:cNvPr id="8" name="TextBox 7"/>
          <p:cNvSpPr txBox="1"/>
          <p:nvPr/>
        </p:nvSpPr>
        <p:spPr>
          <a:xfrm>
            <a:off x="7680570" y="1233489"/>
            <a:ext cx="2225430" cy="369332"/>
          </a:xfrm>
          <a:prstGeom prst="rect">
            <a:avLst/>
          </a:prstGeom>
          <a:noFill/>
        </p:spPr>
        <p:txBody>
          <a:bodyPr wrap="square" rtlCol="0">
            <a:spAutoFit/>
          </a:bodyPr>
          <a:lstStyle/>
          <a:p>
            <a:r>
              <a:rPr lang="en-US" dirty="0" smtClean="0"/>
              <a:t>Data Architecture</a:t>
            </a:r>
            <a:endParaRPr lang="en-US" dirty="0"/>
          </a:p>
        </p:txBody>
      </p:sp>
      <p:sp>
        <p:nvSpPr>
          <p:cNvPr id="9" name="TextBox 8"/>
          <p:cNvSpPr txBox="1"/>
          <p:nvPr/>
        </p:nvSpPr>
        <p:spPr>
          <a:xfrm>
            <a:off x="7239000" y="2209800"/>
            <a:ext cx="1013070" cy="369332"/>
          </a:xfrm>
          <a:prstGeom prst="rect">
            <a:avLst/>
          </a:prstGeom>
          <a:noFill/>
        </p:spPr>
        <p:txBody>
          <a:bodyPr wrap="square" rtlCol="0">
            <a:spAutoFit/>
          </a:bodyPr>
          <a:lstStyle/>
          <a:p>
            <a:r>
              <a:rPr lang="en-US" dirty="0" smtClean="0"/>
              <a:t>What</a:t>
            </a:r>
            <a:endParaRPr lang="en-US" dirty="0"/>
          </a:p>
        </p:txBody>
      </p:sp>
      <p:sp>
        <p:nvSpPr>
          <p:cNvPr id="10" name="TextBox 9"/>
          <p:cNvSpPr txBox="1"/>
          <p:nvPr/>
        </p:nvSpPr>
        <p:spPr>
          <a:xfrm>
            <a:off x="9220200" y="2209800"/>
            <a:ext cx="685800" cy="369332"/>
          </a:xfrm>
          <a:prstGeom prst="rect">
            <a:avLst/>
          </a:prstGeom>
          <a:noFill/>
        </p:spPr>
        <p:txBody>
          <a:bodyPr wrap="square" rtlCol="0">
            <a:spAutoFit/>
          </a:bodyPr>
          <a:lstStyle/>
          <a:p>
            <a:r>
              <a:rPr lang="en-US" dirty="0" smtClean="0"/>
              <a:t>How</a:t>
            </a:r>
            <a:endParaRPr lang="en-US" dirty="0"/>
          </a:p>
        </p:txBody>
      </p:sp>
    </p:spTree>
    <p:extLst>
      <p:ext uri="{BB962C8B-B14F-4D97-AF65-F5344CB8AC3E}">
        <p14:creationId xmlns:p14="http://schemas.microsoft.com/office/powerpoint/2010/main" val="36757035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3201</TotalTime>
  <Words>541</Words>
  <Application>Microsoft Office PowerPoint</Application>
  <PresentationFormat>Widescreen</PresentationFormat>
  <Paragraphs>84</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Courier New</vt:lpstr>
      <vt:lpstr>Helvetica</vt:lpstr>
      <vt:lpstr>Helvetica Light</vt:lpstr>
      <vt:lpstr>Office Theme</vt:lpstr>
      <vt:lpstr>Data Architecture</vt:lpstr>
      <vt:lpstr>Architecture</vt:lpstr>
      <vt:lpstr>Data Architecture</vt:lpstr>
      <vt:lpstr>Enterprise Architecture</vt:lpstr>
      <vt:lpstr>Enterprise Architecture(2)</vt:lpstr>
      <vt:lpstr>Data Architecture(2)</vt:lpstr>
      <vt:lpstr>Data Architecture(3)</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239</cp:revision>
  <dcterms:created xsi:type="dcterms:W3CDTF">2018-10-16T06:13:57Z</dcterms:created>
  <dcterms:modified xsi:type="dcterms:W3CDTF">2023-06-09T13:14:28Z</dcterms:modified>
</cp:coreProperties>
</file>

<file path=docProps/thumbnail.jpeg>
</file>